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2" r:id="rId1"/>
  </p:sldMasterIdLst>
  <p:notesMasterIdLst>
    <p:notesMasterId r:id="rId18"/>
  </p:notesMasterIdLst>
  <p:sldIdLst>
    <p:sldId id="256" r:id="rId2"/>
    <p:sldId id="257" r:id="rId3"/>
    <p:sldId id="271" r:id="rId4"/>
    <p:sldId id="272" r:id="rId5"/>
    <p:sldId id="273" r:id="rId6"/>
    <p:sldId id="274" r:id="rId7"/>
    <p:sldId id="275" r:id="rId8"/>
    <p:sldId id="276" r:id="rId9"/>
    <p:sldId id="280" r:id="rId10"/>
    <p:sldId id="266" r:id="rId11"/>
    <p:sldId id="279" r:id="rId12"/>
    <p:sldId id="264" r:id="rId13"/>
    <p:sldId id="281" r:id="rId14"/>
    <p:sldId id="267" r:id="rId15"/>
    <p:sldId id="268" r:id="rId16"/>
    <p:sldId id="28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E9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103" d="100"/>
          <a:sy n="103" d="100"/>
        </p:scale>
        <p:origin x="25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C1CE9-F77C-413B-AFE7-47515694F621}" type="datetimeFigureOut">
              <a:rPr lang="ru-RU" smtClean="0"/>
              <a:pPr/>
              <a:t>15.07.2022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8B9A1D-87C6-470F-8F0C-AF9368A561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492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FBF850F-E726-4191-92C0-0D7BC1D123DA}" type="datetimeFigureOut">
              <a:rPr lang="ru-RU" smtClean="0"/>
              <a:pPr/>
              <a:t>15.07.2022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3396-D906-44D7-B935-332690A141F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0411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F850F-E726-4191-92C0-0D7BC1D123DA}" type="datetimeFigureOut">
              <a:rPr lang="ru-RU" smtClean="0"/>
              <a:pPr/>
              <a:t>15.07.2022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3396-D906-44D7-B935-332690A141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368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F850F-E726-4191-92C0-0D7BC1D123DA}" type="datetimeFigureOut">
              <a:rPr lang="ru-RU" smtClean="0"/>
              <a:pPr/>
              <a:t>15.07.2022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3396-D906-44D7-B935-332690A141F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4888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F850F-E726-4191-92C0-0D7BC1D123DA}" type="datetimeFigureOut">
              <a:rPr lang="ru-RU" smtClean="0"/>
              <a:pPr/>
              <a:t>15.07.2022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3396-D906-44D7-B935-332690A141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993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F850F-E726-4191-92C0-0D7BC1D123DA}" type="datetimeFigureOut">
              <a:rPr lang="ru-RU" smtClean="0"/>
              <a:pPr/>
              <a:t>15.07.2022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3396-D906-44D7-B935-332690A141F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018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F850F-E726-4191-92C0-0D7BC1D123DA}" type="datetimeFigureOut">
              <a:rPr lang="ru-RU" smtClean="0"/>
              <a:pPr/>
              <a:t>15.07.2022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3396-D906-44D7-B935-332690A141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027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F850F-E726-4191-92C0-0D7BC1D123DA}" type="datetimeFigureOut">
              <a:rPr lang="ru-RU" smtClean="0"/>
              <a:pPr/>
              <a:t>15.07.2022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3396-D906-44D7-B935-332690A141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652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F850F-E726-4191-92C0-0D7BC1D123DA}" type="datetimeFigureOut">
              <a:rPr lang="ru-RU" smtClean="0"/>
              <a:pPr/>
              <a:t>15.07.2022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3396-D906-44D7-B935-332690A141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630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F850F-E726-4191-92C0-0D7BC1D123DA}" type="datetimeFigureOut">
              <a:rPr lang="ru-RU" smtClean="0"/>
              <a:pPr/>
              <a:t>15.07.2022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3396-D906-44D7-B935-332690A141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399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F850F-E726-4191-92C0-0D7BC1D123DA}" type="datetimeFigureOut">
              <a:rPr lang="ru-RU" smtClean="0"/>
              <a:pPr/>
              <a:t>15.07.2022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3396-D906-44D7-B935-332690A141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18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F850F-E726-4191-92C0-0D7BC1D123DA}" type="datetimeFigureOut">
              <a:rPr lang="ru-RU" smtClean="0"/>
              <a:pPr/>
              <a:t>15.07.2022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3396-D906-44D7-B935-332690A141F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3610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5FBF850F-E726-4191-92C0-0D7BC1D123DA}" type="datetimeFigureOut">
              <a:rPr lang="ru-RU" smtClean="0"/>
              <a:pPr/>
              <a:t>15.07.2022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4E23396-D906-44D7-B935-332690A141F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967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3" r:id="rId11"/>
  </p:sldLayoutIdLst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17198" y="507496"/>
            <a:ext cx="5826719" cy="256325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Проектная деятельность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«Синичкин день»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156" y="3426378"/>
            <a:ext cx="3905257" cy="2928943"/>
          </a:xfrm>
          <a:prstGeom prst="rect">
            <a:avLst/>
          </a:prstGeom>
          <a:ln w="88900" cap="sq" cmpd="thickThin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9934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49164" y="1504529"/>
            <a:ext cx="6215348" cy="37204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4625514" y="262961"/>
            <a:ext cx="37964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00B050"/>
                </a:solidFill>
              </a:rPr>
              <a:t>Рассматривание </a:t>
            </a:r>
            <a:r>
              <a:rPr lang="ru-RU" sz="3600" dirty="0" smtClean="0">
                <a:solidFill>
                  <a:srgbClr val="00B050"/>
                </a:solidFill>
              </a:rPr>
              <a:t>иллюстраций.</a:t>
            </a:r>
          </a:p>
        </p:txBody>
      </p:sp>
      <p:pic>
        <p:nvPicPr>
          <p:cNvPr id="8" name="Объект 4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45962" y="2229030"/>
            <a:ext cx="4916791" cy="35809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4712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6231" y="0"/>
            <a:ext cx="7290054" cy="149961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B050"/>
                </a:solidFill>
              </a:rPr>
              <a:t>Лепка из теста “синичка-невеличка”.</a:t>
            </a:r>
            <a:endParaRPr lang="ru-RU" sz="3600" dirty="0"/>
          </a:p>
        </p:txBody>
      </p:sp>
      <p:pic>
        <p:nvPicPr>
          <p:cNvPr id="4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8" y="713585"/>
            <a:ext cx="5521990" cy="32920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Объект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6" r="17547"/>
          <a:stretch/>
        </p:blipFill>
        <p:spPr>
          <a:xfrm rot="5975763">
            <a:off x="764320" y="4166085"/>
            <a:ext cx="2585401" cy="24295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0" r="9851"/>
          <a:stretch/>
        </p:blipFill>
        <p:spPr>
          <a:xfrm rot="10800000">
            <a:off x="4847419" y="3210207"/>
            <a:ext cx="4041052" cy="34301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062" y="104632"/>
            <a:ext cx="7870210" cy="109637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00B050"/>
                </a:solidFill>
              </a:rPr>
              <a:t>Художественно-эстетическое развитие</a:t>
            </a:r>
            <a:r>
              <a:rPr lang="ru-RU" sz="2400" dirty="0" smtClean="0">
                <a:solidFill>
                  <a:srgbClr val="00B050"/>
                </a:solidFill>
              </a:rPr>
              <a:t>.</a:t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>Рисование. Синица на ветке.</a:t>
            </a:r>
            <a:endParaRPr lang="ru-RU" sz="2400" dirty="0">
              <a:solidFill>
                <a:srgbClr val="00B05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 rot="5400000">
            <a:off x="-980230" y="2144203"/>
            <a:ext cx="5503781" cy="31526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Объект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472259" y="2196345"/>
            <a:ext cx="5275131" cy="3708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3338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     Дидактические игры.</a:t>
            </a:r>
            <a:br>
              <a:rPr lang="ru-RU" dirty="0" smtClean="0">
                <a:solidFill>
                  <a:srgbClr val="00B050"/>
                </a:solidFill>
              </a:rPr>
            </a:br>
            <a:endParaRPr lang="ru-RU" dirty="0"/>
          </a:p>
        </p:txBody>
      </p:sp>
      <p:pic>
        <p:nvPicPr>
          <p:cNvPr id="4" name="Содержимое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6" r="4627" b="10398"/>
          <a:stretch/>
        </p:blipFill>
        <p:spPr>
          <a:xfrm rot="10800000">
            <a:off x="831741" y="1602424"/>
            <a:ext cx="7276673" cy="4552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Объект 12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4" b="9890"/>
          <a:stretch/>
        </p:blipFill>
        <p:spPr>
          <a:xfrm rot="10800000">
            <a:off x="648323" y="1883391"/>
            <a:ext cx="7959636" cy="43861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146412" y="232012"/>
            <a:ext cx="65918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00B050"/>
                </a:solidFill>
              </a:rPr>
              <a:t>Физическое развитие</a:t>
            </a:r>
            <a:r>
              <a:rPr lang="ru-RU" sz="4000" dirty="0" smtClean="0">
                <a:solidFill>
                  <a:srgbClr val="00B050"/>
                </a:solidFill>
              </a:rPr>
              <a:t>. Подвижная игра «Совушка</a:t>
            </a:r>
            <a:r>
              <a:rPr lang="ru-RU" sz="4000" dirty="0" smtClean="0">
                <a:solidFill>
                  <a:srgbClr val="92D050"/>
                </a:solidFill>
                <a:latin typeface="+mj-lt"/>
              </a:rPr>
              <a:t>»</a:t>
            </a:r>
            <a:endParaRPr lang="ru-RU" sz="4000" dirty="0">
              <a:solidFill>
                <a:srgbClr val="92D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7539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615" y="255578"/>
            <a:ext cx="7779223" cy="79529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B050"/>
                </a:solidFill>
              </a:rPr>
              <a:t>Викторина «Зимующие и перелетный птицы»</a:t>
            </a:r>
            <a:endParaRPr lang="ru-RU" sz="3200" dirty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4"/>
          <a:stretch/>
        </p:blipFill>
        <p:spPr>
          <a:xfrm rot="10800000">
            <a:off x="0" y="1214649"/>
            <a:ext cx="8943232" cy="53226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9221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4742" y="253388"/>
            <a:ext cx="820756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dirty="0" smtClean="0">
              <a:solidFill>
                <a:srgbClr val="0070C0"/>
              </a:solidFill>
            </a:endParaRPr>
          </a:p>
          <a:p>
            <a:r>
              <a:rPr lang="ru-RU" sz="1400" b="1" dirty="0" smtClean="0">
                <a:solidFill>
                  <a:srgbClr val="0070C0"/>
                </a:solidFill>
              </a:rPr>
              <a:t>КОНСУЛЬТАЦИЯ ДЛЯ РОДИТЕЛЕЙ:</a:t>
            </a:r>
          </a:p>
          <a:p>
            <a:r>
              <a:rPr lang="ru-RU" sz="1400" b="1" dirty="0" smtClean="0">
                <a:solidFill>
                  <a:srgbClr val="0070C0"/>
                </a:solidFill>
              </a:rPr>
              <a:t>Оберегайте их гнезда от ворон и кошек. И делитесь пищей с пернатыми. И  давайте поможем птицам вместе прожить эту зиму!</a:t>
            </a:r>
            <a:r>
              <a:rPr lang="ru-RU" sz="1400" dirty="0" smtClean="0">
                <a:solidFill>
                  <a:srgbClr val="0070C0"/>
                </a:solidFill>
              </a:rPr>
              <a:t> </a:t>
            </a:r>
          </a:p>
          <a:p>
            <a:r>
              <a:rPr lang="ru-RU" sz="1400" dirty="0" smtClean="0">
                <a:solidFill>
                  <a:srgbClr val="0070C0"/>
                </a:solidFill>
              </a:rPr>
              <a:t>Мало корма находят птицы зимой, насекомые в спячке, плоды и ягоды под снегом. C утра до вечера птички ищут себе крохи пропитания. Пуховые, теплые перья защищают от холода, но не от голода. Во время снегопадов, метелей и сильных морозов птицы голодают и массово гибнут </a:t>
            </a:r>
          </a:p>
          <a:p>
            <a:r>
              <a:rPr lang="ru-RU" sz="1400" dirty="0" smtClean="0">
                <a:solidFill>
                  <a:srgbClr val="0070C0"/>
                </a:solidFill>
              </a:rPr>
              <a:t>Мы  стремятся помочь нашим пернатым соседям пережить этот трудный для них период, устраивают подкормочные площадки и кормушки. Но ко всему надо подходить со знанием дела, ведь неправильно подкармливая птиц, легко им навредить из лучших побуждений. </a:t>
            </a:r>
          </a:p>
          <a:p>
            <a:r>
              <a:rPr lang="ru-RU" sz="1400" dirty="0" smtClean="0">
                <a:solidFill>
                  <a:srgbClr val="0070C0"/>
                </a:solidFill>
              </a:rPr>
              <a:t>Эти  виды  птиц без помощи человека не смогут существовать, количество естественных кормов, которые они в состоянии найти в природе настолько мало, что не позволит пережить им зиму. Сами птицы не понимают опасности одностороннего питания. И очень часто люди дают птицам жареные семечки, как наиболее питательный вид корма. Переизбыток жиров приводит к заболеванию печени и скорой смерти птицы. Получается, что вместо пользы мы можем нанести птицам непоправимый вред. Лучше приучить себя и птиц к определённому режиму, кормить  один-два раза в сутки, утром или утром и вечером в одно и то же время.</a:t>
            </a:r>
          </a:p>
          <a:p>
            <a:r>
              <a:rPr lang="ru-RU" sz="1400" b="1" dirty="0" smtClean="0">
                <a:solidFill>
                  <a:srgbClr val="0070C0"/>
                </a:solidFill>
              </a:rPr>
              <a:t>    ЧЕМ ПОДКАРМЛИВАТЬ</a:t>
            </a:r>
            <a:endParaRPr lang="ru-RU" sz="1400" dirty="0" smtClean="0">
              <a:solidFill>
                <a:srgbClr val="0070C0"/>
              </a:solidFill>
            </a:endParaRPr>
          </a:p>
          <a:p>
            <a:r>
              <a:rPr lang="ru-RU" sz="1400" b="1" dirty="0" smtClean="0">
                <a:solidFill>
                  <a:srgbClr val="0070C0"/>
                </a:solidFill>
              </a:rPr>
              <a:t>    Нельзя. </a:t>
            </a:r>
            <a:r>
              <a:rPr lang="ru-RU" sz="1400" dirty="0" smtClean="0">
                <a:solidFill>
                  <a:srgbClr val="0070C0"/>
                </a:solidFill>
              </a:rPr>
              <a:t>Надо сразу уяснить для себя, что некоторые продукты для птиц вредны, а зачастую и смертельно опасны. При этом сами птицы этого не понимают и поедают их, нанося вред своему здоровью. Ни в коем случае птицам нельзя давать: жареные и солёные семечки, солёное сало, пшено, чёрный хлеб и испорченные продукты с неприятным запахом или наличием плесени.</a:t>
            </a:r>
          </a:p>
          <a:p>
            <a:r>
              <a:rPr lang="ru-RU" sz="1400" b="1" dirty="0" smtClean="0">
                <a:solidFill>
                  <a:srgbClr val="0070C0"/>
                </a:solidFill>
              </a:rPr>
              <a:t>    Можно.</a:t>
            </a:r>
            <a:r>
              <a:rPr lang="ru-RU" sz="1400" dirty="0" smtClean="0">
                <a:solidFill>
                  <a:srgbClr val="0070C0"/>
                </a:solidFill>
              </a:rPr>
              <a:t> </a:t>
            </a:r>
            <a:r>
              <a:rPr lang="ru-RU" sz="1400" u="sng" dirty="0" smtClean="0">
                <a:solidFill>
                  <a:srgbClr val="0070C0"/>
                </a:solidFill>
              </a:rPr>
              <a:t>Голуби:</a:t>
            </a:r>
            <a:r>
              <a:rPr lang="ru-RU" sz="1400" dirty="0" smtClean="0">
                <a:solidFill>
                  <a:srgbClr val="0070C0"/>
                </a:solidFill>
              </a:rPr>
              <a:t> специально приготовленная смесь или пшеница, а лучше ячмень, который можно купить на Птичьем рынке (зерно к тому же дешевле крупы). Из круп лучше всего перловая. Белый хлеб /в небольших количествах/, овсяные хлопья, только не быстрорастворимые, а плотные, не рыхлые. В небольшом количестве можно добавлять нежареные семечки. </a:t>
            </a:r>
            <a:r>
              <a:rPr lang="ru-RU" sz="1400" u="sng" dirty="0" smtClean="0">
                <a:solidFill>
                  <a:srgbClr val="0070C0"/>
                </a:solidFill>
              </a:rPr>
              <a:t>Воробьи:</a:t>
            </a:r>
            <a:r>
              <a:rPr lang="ru-RU" sz="1400" dirty="0" smtClean="0">
                <a:solidFill>
                  <a:srgbClr val="0070C0"/>
                </a:solidFill>
              </a:rPr>
              <a:t> перловка слишком жёсткая, но всё остальное, что едят голуби, для них тоже подходит. Из зерна воробьи предпочитают просо.</a:t>
            </a:r>
            <a:endParaRPr lang="ru-RU" sz="1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5124" y="580292"/>
            <a:ext cx="8247184" cy="531554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Тип проекта: </a:t>
            </a:r>
            <a:r>
              <a:rPr lang="ru-RU" sz="2400" dirty="0">
                <a:solidFill>
                  <a:srgbClr val="0070C0"/>
                </a:solidFill>
              </a:rPr>
              <a:t>информационно-познавательный.</a:t>
            </a:r>
          </a:p>
          <a:p>
            <a:r>
              <a:rPr lang="ru-RU" sz="2400" b="1" dirty="0">
                <a:solidFill>
                  <a:srgbClr val="0070C0"/>
                </a:solidFill>
              </a:rPr>
              <a:t>Вид проекта: </a:t>
            </a:r>
            <a:r>
              <a:rPr lang="ru-RU" sz="2400" dirty="0">
                <a:solidFill>
                  <a:srgbClr val="0070C0"/>
                </a:solidFill>
              </a:rPr>
              <a:t>групповой</a:t>
            </a:r>
          </a:p>
          <a:p>
            <a:r>
              <a:rPr lang="ru-RU" sz="2400" b="1" dirty="0">
                <a:solidFill>
                  <a:srgbClr val="0070C0"/>
                </a:solidFill>
              </a:rPr>
              <a:t>Участники проекта: </a:t>
            </a:r>
            <a:r>
              <a:rPr lang="ru-RU" sz="2400" dirty="0" smtClean="0">
                <a:solidFill>
                  <a:srgbClr val="0070C0"/>
                </a:solidFill>
              </a:rPr>
              <a:t>педагог </a:t>
            </a:r>
            <a:r>
              <a:rPr lang="ru-RU" sz="2400" dirty="0" err="1" smtClean="0">
                <a:solidFill>
                  <a:srgbClr val="0070C0"/>
                </a:solidFill>
              </a:rPr>
              <a:t>Чуканова</a:t>
            </a:r>
            <a:r>
              <a:rPr lang="ru-RU" sz="2400" dirty="0" smtClean="0">
                <a:solidFill>
                  <a:srgbClr val="0070C0"/>
                </a:solidFill>
              </a:rPr>
              <a:t> Татьяна Николаевна, </a:t>
            </a:r>
            <a:r>
              <a:rPr lang="ru-RU" sz="2400" dirty="0">
                <a:solidFill>
                  <a:srgbClr val="0070C0"/>
                </a:solidFill>
              </a:rPr>
              <a:t>дети </a:t>
            </a:r>
            <a:r>
              <a:rPr lang="ru-RU" sz="2400" dirty="0" smtClean="0">
                <a:solidFill>
                  <a:srgbClr val="0070C0"/>
                </a:solidFill>
              </a:rPr>
              <a:t>(5-6 </a:t>
            </a:r>
            <a:r>
              <a:rPr lang="ru-RU" sz="2400" dirty="0">
                <a:solidFill>
                  <a:srgbClr val="0070C0"/>
                </a:solidFill>
              </a:rPr>
              <a:t>лет), родители.</a:t>
            </a:r>
          </a:p>
          <a:p>
            <a:r>
              <a:rPr lang="ru-RU" sz="2400" b="1" dirty="0">
                <a:solidFill>
                  <a:srgbClr val="0070C0"/>
                </a:solidFill>
              </a:rPr>
              <a:t>Продолжительность проекта: </a:t>
            </a:r>
            <a:r>
              <a:rPr lang="ru-RU" sz="2400" dirty="0">
                <a:solidFill>
                  <a:srgbClr val="0070C0"/>
                </a:solidFill>
              </a:rPr>
              <a:t>краткосрочный.</a:t>
            </a:r>
          </a:p>
          <a:p>
            <a:r>
              <a:rPr lang="ru-RU" sz="2400" b="1" smtClean="0">
                <a:solidFill>
                  <a:srgbClr val="0070C0"/>
                </a:solidFill>
              </a:rPr>
              <a:t>Материально-техническое </a:t>
            </a:r>
            <a:r>
              <a:rPr lang="ru-RU" sz="2400" b="1" dirty="0">
                <a:solidFill>
                  <a:srgbClr val="0070C0"/>
                </a:solidFill>
              </a:rPr>
              <a:t>обеспечение: </a:t>
            </a:r>
            <a:r>
              <a:rPr lang="ru-RU" sz="2400" dirty="0">
                <a:solidFill>
                  <a:srgbClr val="0070C0"/>
                </a:solidFill>
              </a:rPr>
              <a:t>Реализация проекта осуществляется с использованием возможностей детского сада; на базе музыкального зала, групповой комнаты; с использованием мультимедийных средств.</a:t>
            </a:r>
          </a:p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710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350293"/>
            <a:ext cx="6347713" cy="76882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Актуальность проекта</a:t>
            </a:r>
            <a:r>
              <a:rPr lang="ru-RU" b="1" dirty="0" smtClean="0">
                <a:solidFill>
                  <a:srgbClr val="0070C0"/>
                </a:solidFill>
              </a:rPr>
              <a:t>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255594"/>
            <a:ext cx="7770126" cy="525438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В </a:t>
            </a:r>
            <a:r>
              <a:rPr lang="ru-RU" dirty="0">
                <a:solidFill>
                  <a:srgbClr val="00B050"/>
                </a:solidFill>
              </a:rPr>
              <a:t>современных условиях экологическое воспитание детей становиться особенно актуальным и необходимым. Именно в период дошкольного детства происходит становление личности, формирование осознанно – правильного отношения к природным явлениям и объектам. Поэтому очень важно научить детей любить, уважать и беречь природу.</a:t>
            </a:r>
          </a:p>
          <a:p>
            <a:r>
              <a:rPr lang="ru-RU" b="1" dirty="0">
                <a:solidFill>
                  <a:srgbClr val="00B050"/>
                </a:solidFill>
              </a:rPr>
              <a:t>Тема проекта </a:t>
            </a:r>
            <a:r>
              <a:rPr lang="ru-RU" dirty="0">
                <a:solidFill>
                  <a:srgbClr val="00B050"/>
                </a:solidFill>
              </a:rPr>
              <a:t>“Синичкина неделя” выбрана не случайно, ведь птицы всегда рядом с человеком. Поэтому важно научить детей понимать значение птиц в жизни людей, осознавать, что они помогают птицам выжить, тем самым спасают окружающий мир от опасности.</a:t>
            </a:r>
          </a:p>
          <a:p>
            <a:r>
              <a:rPr lang="ru-RU" dirty="0">
                <a:solidFill>
                  <a:srgbClr val="00B050"/>
                </a:solidFill>
              </a:rPr>
              <a:t>Получив опыт природоохранной деятельности, дети начинают приобретать крупицы экологического сознания.</a:t>
            </a:r>
          </a:p>
          <a:p>
            <a:r>
              <a:rPr lang="ru-RU" dirty="0">
                <a:solidFill>
                  <a:srgbClr val="00B050"/>
                </a:solidFill>
              </a:rPr>
              <a:t>Если подобная работа пройдет с дошкольного детства до взросления, мы получим экологически грамотного человека.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1950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9982" y="1849272"/>
            <a:ext cx="7406914" cy="402336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У воспитанников недостаточно знаний о синицах, о всероссийском празднике “Синичкин день”. У дошкольников не сформировано экологическое сознание и культура.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1.Расширить  знания  о роли птиц в природе и жизни человека.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2. Продолжать формировать правила поведения в природе.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3. Воспитывать  у детей заботливое отношение к природе, желание помочь птицам в трудных зимних условиях.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4. Развивать познавательную активность, самостоятельность, умение рассуждать, делать умозаключения.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47437" y="393318"/>
            <a:ext cx="64690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Задачи.</a:t>
            </a:r>
            <a:endParaRPr lang="ru-RU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207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25723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Ожидаемый результат проекта: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8095" y="1842448"/>
            <a:ext cx="7290055" cy="4023360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Реализуя </a:t>
            </a:r>
            <a:r>
              <a:rPr lang="ru-RU" dirty="0">
                <a:solidFill>
                  <a:srgbClr val="00B050"/>
                </a:solidFill>
              </a:rPr>
              <a:t>проект “Синичкина неделя” с детьми подготовительной к школе группы, мы даем возможность понять, как важно любить и охранять природу. Способствуем осознанию родителями важности воспитания у детей начал экологической культуры.</a:t>
            </a:r>
          </a:p>
          <a:p>
            <a:r>
              <a:rPr lang="ru-RU" dirty="0">
                <a:solidFill>
                  <a:srgbClr val="00B050"/>
                </a:solidFill>
              </a:rPr>
              <a:t>Осознание того факта, что маленькие дети спасают чьи-то жизни и помогают природе получить “бесплатных” помощников, спасающих леса, сады и огороды от  вредителей, вселяет гордость в их души. Поддержать ребенка в желании помочь птицам – обязанность каждого родителя, педагога</a:t>
            </a:r>
          </a:p>
        </p:txBody>
      </p:sp>
    </p:spTree>
    <p:extLst>
      <p:ext uri="{BB962C8B-B14F-4D97-AF65-F5344CB8AC3E}">
        <p14:creationId xmlns:p14="http://schemas.microsoft.com/office/powerpoint/2010/main" val="4097853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8097" y="175783"/>
            <a:ext cx="7290054" cy="1499616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70C0"/>
                </a:solidFill>
              </a:rPr>
              <a:t>1. Этап – подготовительный</a:t>
            </a:r>
            <a:r>
              <a:rPr lang="ru-RU" sz="4000" b="1" dirty="0" smtClean="0">
                <a:solidFill>
                  <a:srgbClr val="0070C0"/>
                </a:solidFill>
              </a:rPr>
              <a:t>: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8265" y="1466078"/>
            <a:ext cx="7816345" cy="4023360"/>
          </a:xfrm>
        </p:spPr>
        <p:txBody>
          <a:bodyPr/>
          <a:lstStyle/>
          <a:p>
            <a:r>
              <a:rPr lang="ru-RU" dirty="0" smtClean="0"/>
              <a:t>- </a:t>
            </a:r>
            <a:r>
              <a:rPr lang="ru-RU" dirty="0">
                <a:solidFill>
                  <a:srgbClr val="00B050"/>
                </a:solidFill>
              </a:rPr>
              <a:t>составление плана деятельности;</a:t>
            </a:r>
          </a:p>
          <a:p>
            <a:r>
              <a:rPr lang="ru-RU" dirty="0">
                <a:solidFill>
                  <a:srgbClr val="00B050"/>
                </a:solidFill>
              </a:rPr>
              <a:t>- подборка иллюстраций, картинок, книг, мультфильмов;</a:t>
            </a:r>
          </a:p>
          <a:p>
            <a:r>
              <a:rPr lang="ru-RU" dirty="0">
                <a:solidFill>
                  <a:srgbClr val="00B050"/>
                </a:solidFill>
              </a:rPr>
              <a:t>- оформление природного уголка;</a:t>
            </a:r>
          </a:p>
          <a:p>
            <a:r>
              <a:rPr lang="ru-RU" dirty="0">
                <a:solidFill>
                  <a:srgbClr val="00B050"/>
                </a:solidFill>
              </a:rPr>
              <a:t>- подготовка цикла бесед и презентаций о зимующих и </a:t>
            </a:r>
            <a:r>
              <a:rPr lang="ru-RU" dirty="0" smtClean="0">
                <a:solidFill>
                  <a:srgbClr val="00B050"/>
                </a:solidFill>
              </a:rPr>
              <a:t>перелетных </a:t>
            </a:r>
            <a:r>
              <a:rPr lang="ru-RU" dirty="0">
                <a:solidFill>
                  <a:srgbClr val="00B050"/>
                </a:solidFill>
              </a:rPr>
              <a:t>птицах;</a:t>
            </a:r>
          </a:p>
          <a:p>
            <a:r>
              <a:rPr lang="ru-RU" dirty="0">
                <a:solidFill>
                  <a:srgbClr val="00B050"/>
                </a:solidFill>
              </a:rPr>
              <a:t>- советы, рекомендации родителям о том, как правильно рассказать детям о синицах, </a:t>
            </a:r>
            <a:r>
              <a:rPr lang="ru-RU" dirty="0" smtClean="0">
                <a:solidFill>
                  <a:srgbClr val="00B050"/>
                </a:solidFill>
              </a:rPr>
              <a:t>про </a:t>
            </a:r>
            <a:r>
              <a:rPr lang="ru-RU" dirty="0">
                <a:solidFill>
                  <a:srgbClr val="00B050"/>
                </a:solidFill>
              </a:rPr>
              <a:t>“</a:t>
            </a:r>
            <a:r>
              <a:rPr lang="ru-RU" dirty="0" smtClean="0">
                <a:solidFill>
                  <a:srgbClr val="00B050"/>
                </a:solidFill>
              </a:rPr>
              <a:t>Синичкин день”.</a:t>
            </a:r>
            <a:endParaRPr lang="ru-RU" dirty="0">
              <a:solidFill>
                <a:srgbClr val="00B05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5329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8095" y="817228"/>
            <a:ext cx="7884586" cy="149961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2.Этап.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Основной, организационно-практический</a:t>
            </a:r>
            <a:r>
              <a:rPr lang="ru-RU" b="1" dirty="0">
                <a:solidFill>
                  <a:srgbClr val="0070C0"/>
                </a:solidFill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8095" y="2436125"/>
            <a:ext cx="7290055" cy="4023360"/>
          </a:xfrm>
        </p:spPr>
        <p:txBody>
          <a:bodyPr/>
          <a:lstStyle/>
          <a:p>
            <a:r>
              <a:rPr lang="ru-RU" dirty="0"/>
              <a:t>- </a:t>
            </a:r>
            <a:r>
              <a:rPr lang="ru-RU" dirty="0">
                <a:solidFill>
                  <a:srgbClr val="00B050"/>
                </a:solidFill>
              </a:rPr>
              <a:t>беседы с детьми о </a:t>
            </a:r>
            <a:r>
              <a:rPr lang="ru-RU" dirty="0" smtClean="0">
                <a:solidFill>
                  <a:srgbClr val="00B050"/>
                </a:solidFill>
              </a:rPr>
              <a:t>перелетных </a:t>
            </a:r>
            <a:r>
              <a:rPr lang="ru-RU" dirty="0">
                <a:solidFill>
                  <a:srgbClr val="00B050"/>
                </a:solidFill>
              </a:rPr>
              <a:t>и зимующих птицах, о синичках;</a:t>
            </a:r>
          </a:p>
          <a:p>
            <a:r>
              <a:rPr lang="ru-RU" dirty="0">
                <a:solidFill>
                  <a:srgbClr val="00B050"/>
                </a:solidFill>
              </a:rPr>
              <a:t>- рассматривание иллюстраций, презентаций, мультфильмов о птицах;</a:t>
            </a:r>
          </a:p>
          <a:p>
            <a:r>
              <a:rPr lang="ru-RU" dirty="0">
                <a:solidFill>
                  <a:srgbClr val="00B050"/>
                </a:solidFill>
              </a:rPr>
              <a:t>-чтение художественной литературы;</a:t>
            </a:r>
          </a:p>
          <a:p>
            <a:r>
              <a:rPr lang="ru-RU" dirty="0">
                <a:solidFill>
                  <a:srgbClr val="00B050"/>
                </a:solidFill>
              </a:rPr>
              <a:t>- заучивание стихотворений о птицах;</a:t>
            </a:r>
          </a:p>
          <a:p>
            <a:r>
              <a:rPr lang="ru-RU" dirty="0">
                <a:solidFill>
                  <a:srgbClr val="00B050"/>
                </a:solidFill>
              </a:rPr>
              <a:t>- творческие работы детей на тему проекта;</a:t>
            </a:r>
          </a:p>
          <a:p>
            <a:r>
              <a:rPr lang="ru-RU" dirty="0">
                <a:solidFill>
                  <a:srgbClr val="00B050"/>
                </a:solidFill>
              </a:rPr>
              <a:t>- изготовление детьми в группе на занятии, родителями с детьми кормушки для птиц.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234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3. Этап - заключительный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8095" y="2084832"/>
            <a:ext cx="7290055" cy="4023360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- </a:t>
            </a:r>
            <a:r>
              <a:rPr lang="ru-RU" dirty="0">
                <a:solidFill>
                  <a:srgbClr val="00B050"/>
                </a:solidFill>
              </a:rPr>
              <a:t>Итоговое мероприятие “Синичкин праздник”;</a:t>
            </a:r>
          </a:p>
          <a:p>
            <a:r>
              <a:rPr lang="ru-RU" dirty="0">
                <a:solidFill>
                  <a:srgbClr val="00B050"/>
                </a:solidFill>
              </a:rPr>
              <a:t>- оформление выставки творческих работ детей по теме проекта;</a:t>
            </a:r>
          </a:p>
          <a:p>
            <a:r>
              <a:rPr lang="ru-RU" dirty="0">
                <a:solidFill>
                  <a:srgbClr val="00B050"/>
                </a:solidFill>
              </a:rPr>
              <a:t>- рассказы детей о синицах;</a:t>
            </a:r>
          </a:p>
          <a:p>
            <a:r>
              <a:rPr lang="ru-RU" dirty="0">
                <a:solidFill>
                  <a:srgbClr val="00B050"/>
                </a:solidFill>
              </a:rPr>
              <a:t>- подарить кормушки для птиц детям 2-ой младшей группы, чтобы они могли повесить их на участке;</a:t>
            </a:r>
          </a:p>
          <a:p>
            <a:pPr>
              <a:lnSpc>
                <a:spcPct val="10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5360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8096" y="143219"/>
            <a:ext cx="7290054" cy="1432193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B050"/>
                </a:solidFill>
              </a:rPr>
              <a:t>Наблюдения за птицами на участке.</a:t>
            </a:r>
            <a:endParaRPr lang="ru-RU" sz="3600" dirty="0"/>
          </a:p>
        </p:txBody>
      </p:sp>
      <p:pic>
        <p:nvPicPr>
          <p:cNvPr id="4" name="Объект 9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1" r="12558"/>
          <a:stretch/>
        </p:blipFill>
        <p:spPr>
          <a:xfrm rot="5624784">
            <a:off x="1605866" y="1794252"/>
            <a:ext cx="5679166" cy="4022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Интеграл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144</TotalTime>
  <Words>435</Words>
  <Application>Microsoft Office PowerPoint</Application>
  <PresentationFormat>Экран (4:3)</PresentationFormat>
  <Paragraphs>54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Calibri</vt:lpstr>
      <vt:lpstr>Tw Cen MT</vt:lpstr>
      <vt:lpstr>Tw Cen MT Condensed</vt:lpstr>
      <vt:lpstr>Wingdings 3</vt:lpstr>
      <vt:lpstr>Интеграл</vt:lpstr>
      <vt:lpstr>Проектная деятельность «Синичкин день»</vt:lpstr>
      <vt:lpstr>Презентация PowerPoint</vt:lpstr>
      <vt:lpstr>Актуальность проекта.</vt:lpstr>
      <vt:lpstr>Презентация PowerPoint</vt:lpstr>
      <vt:lpstr>Ожидаемый результат проекта: </vt:lpstr>
      <vt:lpstr>1. Этап – подготовительный:</vt:lpstr>
      <vt:lpstr>2.Этап. Основной, организационно-практический. </vt:lpstr>
      <vt:lpstr>3. Этап - заключительный </vt:lpstr>
      <vt:lpstr>Наблюдения за птицами на участке.</vt:lpstr>
      <vt:lpstr>Презентация PowerPoint</vt:lpstr>
      <vt:lpstr>Лепка из теста “синичка-невеличка”.</vt:lpstr>
      <vt:lpstr>Художественно-эстетическое развитие. Рисование. Синица на ветке.</vt:lpstr>
      <vt:lpstr>     Дидактические игры. </vt:lpstr>
      <vt:lpstr>Презентация PowerPoint</vt:lpstr>
      <vt:lpstr>Викторина «Зимующие и перелетный птицы»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Нина</dc:creator>
  <cp:lastModifiedBy>Kinder</cp:lastModifiedBy>
  <cp:revision>35</cp:revision>
  <dcterms:created xsi:type="dcterms:W3CDTF">2017-02-16T07:20:27Z</dcterms:created>
  <dcterms:modified xsi:type="dcterms:W3CDTF">2022-07-15T12:59:21Z</dcterms:modified>
</cp:coreProperties>
</file>